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6" r:id="rId5"/>
    <p:sldId id="267" r:id="rId6"/>
    <p:sldId id="265" r:id="rId7"/>
    <p:sldId id="268" r:id="rId8"/>
    <p:sldId id="269" r:id="rId9"/>
    <p:sldId id="270" r:id="rId10"/>
    <p:sldId id="271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B2C64C-6BA8-44BB-9799-43F8A305BAE0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CE3007A5-7FD0-43B3-A003-30028C09C98A}">
      <dgm:prSet/>
      <dgm:spPr/>
      <dgm:t>
        <a:bodyPr/>
        <a:lstStyle/>
        <a:p>
          <a:pPr algn="ctr"/>
          <a:r>
            <a:rPr lang="it-IT" dirty="0"/>
            <a:t>In questo MHW2 presento una pagina web in cui è possibile scegliere tra varie banche e selezionare quelle da aggiungere ad una sezione ‘Preferiti’. Inoltre è presente una breve descrizione per ciascuna banca. L’utente può cercare tra le varie opzioni mediante la barra di ricerca.</a:t>
          </a:r>
          <a:endParaRPr lang="en-US" dirty="0"/>
        </a:p>
      </dgm:t>
    </dgm:pt>
    <dgm:pt modelId="{D6C5EEB2-6C3E-45E3-80E3-FA2B0E79CC7D}" type="parTrans" cxnId="{FAF0CA0A-0EBF-4DDB-8F6F-C201E368B8B7}">
      <dgm:prSet/>
      <dgm:spPr/>
      <dgm:t>
        <a:bodyPr/>
        <a:lstStyle/>
        <a:p>
          <a:endParaRPr lang="en-US"/>
        </a:p>
      </dgm:t>
    </dgm:pt>
    <dgm:pt modelId="{D1A3CB68-4DB5-4F44-A339-05E90E27A5C4}" type="sibTrans" cxnId="{FAF0CA0A-0EBF-4DDB-8F6F-C201E368B8B7}">
      <dgm:prSet/>
      <dgm:spPr/>
      <dgm:t>
        <a:bodyPr/>
        <a:lstStyle/>
        <a:p>
          <a:endParaRPr lang="en-US"/>
        </a:p>
      </dgm:t>
    </dgm:pt>
    <dgm:pt modelId="{CB3D76F8-9F0C-4628-A752-6E04AE4898ED}">
      <dgm:prSet/>
      <dgm:spPr/>
      <dgm:t>
        <a:bodyPr/>
        <a:lstStyle/>
        <a:p>
          <a:pPr algn="ctr"/>
          <a:r>
            <a:rPr lang="it-IT" dirty="0"/>
            <a:t>Tale pagina è collegata al sito presente nel MHW1: infatti è possibile raggiungere la homepage cliccando il tasto ‘HOME’ nel menù di navigazione.)</a:t>
          </a:r>
          <a:endParaRPr lang="en-US" dirty="0"/>
        </a:p>
      </dgm:t>
    </dgm:pt>
    <dgm:pt modelId="{45B7880D-9F5C-4E01-867B-9804390C5301}" type="parTrans" cxnId="{56398422-CEFE-4E46-ABB3-40CA2B01A489}">
      <dgm:prSet/>
      <dgm:spPr/>
      <dgm:t>
        <a:bodyPr/>
        <a:lstStyle/>
        <a:p>
          <a:endParaRPr lang="en-US"/>
        </a:p>
      </dgm:t>
    </dgm:pt>
    <dgm:pt modelId="{09651AB8-785A-4054-BDC9-8EE9E067B745}" type="sibTrans" cxnId="{56398422-CEFE-4E46-ABB3-40CA2B01A489}">
      <dgm:prSet/>
      <dgm:spPr/>
      <dgm:t>
        <a:bodyPr/>
        <a:lstStyle/>
        <a:p>
          <a:endParaRPr lang="en-US"/>
        </a:p>
      </dgm:t>
    </dgm:pt>
    <dgm:pt modelId="{E32CEA54-E45A-4CA2-9661-27560754CFC0}" type="pres">
      <dgm:prSet presAssocID="{0AB2C64C-6BA8-44BB-9799-43F8A305BAE0}" presName="linear" presStyleCnt="0">
        <dgm:presLayoutVars>
          <dgm:animLvl val="lvl"/>
          <dgm:resizeHandles val="exact"/>
        </dgm:presLayoutVars>
      </dgm:prSet>
      <dgm:spPr/>
    </dgm:pt>
    <dgm:pt modelId="{6DBD0463-B6E0-46D3-88DA-EF61BD75A7E9}" type="pres">
      <dgm:prSet presAssocID="{CE3007A5-7FD0-43B3-A003-30028C09C98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4F8F2734-DDBB-46F5-A33B-283FAD626936}" type="pres">
      <dgm:prSet presAssocID="{D1A3CB68-4DB5-4F44-A339-05E90E27A5C4}" presName="spacer" presStyleCnt="0"/>
      <dgm:spPr/>
    </dgm:pt>
    <dgm:pt modelId="{05FB926F-39AB-4DC7-83B0-8F9E645D2178}" type="pres">
      <dgm:prSet presAssocID="{CB3D76F8-9F0C-4628-A752-6E04AE4898ED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AF0CA0A-0EBF-4DDB-8F6F-C201E368B8B7}" srcId="{0AB2C64C-6BA8-44BB-9799-43F8A305BAE0}" destId="{CE3007A5-7FD0-43B3-A003-30028C09C98A}" srcOrd="0" destOrd="0" parTransId="{D6C5EEB2-6C3E-45E3-80E3-FA2B0E79CC7D}" sibTransId="{D1A3CB68-4DB5-4F44-A339-05E90E27A5C4}"/>
    <dgm:cxn modelId="{56398422-CEFE-4E46-ABB3-40CA2B01A489}" srcId="{0AB2C64C-6BA8-44BB-9799-43F8A305BAE0}" destId="{CB3D76F8-9F0C-4628-A752-6E04AE4898ED}" srcOrd="1" destOrd="0" parTransId="{45B7880D-9F5C-4E01-867B-9804390C5301}" sibTransId="{09651AB8-785A-4054-BDC9-8EE9E067B745}"/>
    <dgm:cxn modelId="{DD21672E-FB7F-4F8A-92B5-8CF6AF5A23D4}" type="presOf" srcId="{CB3D76F8-9F0C-4628-A752-6E04AE4898ED}" destId="{05FB926F-39AB-4DC7-83B0-8F9E645D2178}" srcOrd="0" destOrd="0" presId="urn:microsoft.com/office/officeart/2005/8/layout/vList2"/>
    <dgm:cxn modelId="{539DF88E-1713-4DD9-BD46-78CA1CEDDEEE}" type="presOf" srcId="{CE3007A5-7FD0-43B3-A003-30028C09C98A}" destId="{6DBD0463-B6E0-46D3-88DA-EF61BD75A7E9}" srcOrd="0" destOrd="0" presId="urn:microsoft.com/office/officeart/2005/8/layout/vList2"/>
    <dgm:cxn modelId="{B48132D5-EF6F-4311-B92A-4F160B32A542}" type="presOf" srcId="{0AB2C64C-6BA8-44BB-9799-43F8A305BAE0}" destId="{E32CEA54-E45A-4CA2-9661-27560754CFC0}" srcOrd="0" destOrd="0" presId="urn:microsoft.com/office/officeart/2005/8/layout/vList2"/>
    <dgm:cxn modelId="{3724DF7A-A764-44AE-A21F-082275C81BB4}" type="presParOf" srcId="{E32CEA54-E45A-4CA2-9661-27560754CFC0}" destId="{6DBD0463-B6E0-46D3-88DA-EF61BD75A7E9}" srcOrd="0" destOrd="0" presId="urn:microsoft.com/office/officeart/2005/8/layout/vList2"/>
    <dgm:cxn modelId="{63433E70-698D-4E28-BFB2-25FD16F04EFA}" type="presParOf" srcId="{E32CEA54-E45A-4CA2-9661-27560754CFC0}" destId="{4F8F2734-DDBB-46F5-A33B-283FAD626936}" srcOrd="1" destOrd="0" presId="urn:microsoft.com/office/officeart/2005/8/layout/vList2"/>
    <dgm:cxn modelId="{12C37103-B760-457E-8D15-9B10ECA70D88}" type="presParOf" srcId="{E32CEA54-E45A-4CA2-9661-27560754CFC0}" destId="{05FB926F-39AB-4DC7-83B0-8F9E645D2178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BD0463-B6E0-46D3-88DA-EF61BD75A7E9}">
      <dsp:nvSpPr>
        <dsp:cNvPr id="0" name=""/>
        <dsp:cNvSpPr/>
      </dsp:nvSpPr>
      <dsp:spPr>
        <a:xfrm>
          <a:off x="0" y="262470"/>
          <a:ext cx="6900512" cy="24710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In questo MHW2 presento una pagina web in cui è possibile scegliere tra varie banche e selezionare quelle da aggiungere ad una sezione ‘Preferiti’. Inoltre è presente una breve descrizione per ciascuna banca. L’utente può cercare tra le varie opzioni mediante la barra di ricerca.</a:t>
          </a:r>
          <a:endParaRPr lang="en-US" sz="2400" kern="1200" dirty="0"/>
        </a:p>
      </dsp:txBody>
      <dsp:txXfrm>
        <a:off x="120626" y="383096"/>
        <a:ext cx="6659260" cy="2229787"/>
      </dsp:txXfrm>
    </dsp:sp>
    <dsp:sp modelId="{05FB926F-39AB-4DC7-83B0-8F9E645D2178}">
      <dsp:nvSpPr>
        <dsp:cNvPr id="0" name=""/>
        <dsp:cNvSpPr/>
      </dsp:nvSpPr>
      <dsp:spPr>
        <a:xfrm>
          <a:off x="0" y="2802630"/>
          <a:ext cx="6900512" cy="2471039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Tale pagina è collegata al sito presente nel MHW1: infatti è possibile raggiungere la homepage cliccando il tasto ‘HOME’ nel menù di navigazione.)</a:t>
          </a:r>
          <a:endParaRPr lang="en-US" sz="2400" kern="1200" dirty="0"/>
        </a:p>
      </dsp:txBody>
      <dsp:txXfrm>
        <a:off x="120626" y="2923256"/>
        <a:ext cx="6659260" cy="22297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12/04/2021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Lorenzo Tomasello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O46002218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12/04/2021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DDA709-6242-4074-9836-300C2531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502" y="83228"/>
            <a:ext cx="4827069" cy="84649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dirty="0">
                <a:solidFill>
                  <a:srgbClr val="FFFFFF"/>
                </a:solidFill>
                <a:latin typeface="Berlin Sans FB" panose="020E0602020502020306" pitchFamily="34" charset="0"/>
              </a:rPr>
              <a:t>Barra di r</a:t>
            </a:r>
            <a:r>
              <a:rPr lang="en-US" sz="3200" kern="1200" dirty="0">
                <a:solidFill>
                  <a:srgbClr val="FFFFFF"/>
                </a:solidFill>
                <a:latin typeface="Berlin Sans FB" panose="020E0602020502020306" pitchFamily="34" charset="0"/>
              </a:rPr>
              <a:t>icerca 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EEE7CEF4-BF34-4F5A-9C73-106A7BA12B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02" y="929724"/>
            <a:ext cx="4831499" cy="584504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23DF766-AA18-43DB-B11B-A158D93221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9" t="12868" r="21894" b="6810"/>
          <a:stretch/>
        </p:blipFill>
        <p:spPr>
          <a:xfrm>
            <a:off x="5525193" y="1736059"/>
            <a:ext cx="6284853" cy="487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849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pPr algn="ctr"/>
            <a:r>
              <a:rPr lang="it-IT" sz="5400" dirty="0">
                <a:latin typeface="Berlin Sans FB" panose="020E0602020502020306" pitchFamily="34" charset="0"/>
              </a:rPr>
              <a:t>Descrizione del progetto</a:t>
            </a:r>
          </a:p>
        </p:txBody>
      </p:sp>
      <p:sp>
        <p:nvSpPr>
          <p:cNvPr id="28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CD27A0E2-FFB9-4D7A-965D-B8454386C3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7719571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03" y="120117"/>
            <a:ext cx="5390169" cy="77129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200" kern="1200" dirty="0">
                <a:solidFill>
                  <a:srgbClr val="FFFFFF"/>
                </a:solidFill>
                <a:latin typeface="Berlin Sans FB" panose="020E0602020502020306" pitchFamily="34" charset="0"/>
              </a:rPr>
              <a:t>Layout </a:t>
            </a:r>
            <a:br>
              <a:rPr lang="en-US" sz="3200" kern="1200" dirty="0">
                <a:solidFill>
                  <a:srgbClr val="FFFFFF"/>
                </a:solidFill>
                <a:latin typeface="Berlin Sans FB" panose="020E0602020502020306" pitchFamily="34" charset="0"/>
              </a:rPr>
            </a:br>
            <a:r>
              <a:rPr lang="en-US" sz="3200" kern="1200" dirty="0">
                <a:solidFill>
                  <a:srgbClr val="FFFFFF"/>
                </a:solidFill>
                <a:latin typeface="Berlin Sans FB" panose="020E0602020502020306" pitchFamily="34" charset="0"/>
              </a:rPr>
              <a:t>complessivo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9C4AC02-59F7-4BEB-B4C6-3109BFA77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59" y="120117"/>
            <a:ext cx="5963539" cy="6617766"/>
          </a:xfrm>
          <a:prstGeom prst="rect">
            <a:avLst/>
          </a:prstGeom>
        </p:spPr>
      </p:pic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0DD84DA8-8942-408F-8645-E73E2F1FD7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5315" y="15855"/>
            <a:ext cx="3353475" cy="3994850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91375284-EA70-4D4E-A561-08C33ECF26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1"/>
          <a:stretch/>
        </p:blipFill>
        <p:spPr>
          <a:xfrm>
            <a:off x="2165313" y="3969651"/>
            <a:ext cx="2830635" cy="281620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D26A714-3CE5-471D-A21A-2541F512482C}"/>
              </a:ext>
            </a:extLst>
          </p:cNvPr>
          <p:cNvSpPr txBox="1"/>
          <p:nvPr/>
        </p:nvSpPr>
        <p:spPr>
          <a:xfrm>
            <a:off x="43603" y="995678"/>
            <a:ext cx="1097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Berlin Sans FB" panose="020E0602020502020306" pitchFamily="34" charset="0"/>
              </a:rPr>
              <a:t>HTML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" y="120117"/>
            <a:ext cx="4146191" cy="77129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3600" kern="1200" dirty="0">
                <a:solidFill>
                  <a:srgbClr val="FFFFFF"/>
                </a:solidFill>
                <a:latin typeface="Berlin Sans FB" panose="020E0602020502020306" pitchFamily="34" charset="0"/>
              </a:rPr>
              <a:t>Layout </a:t>
            </a:r>
            <a:br>
              <a:rPr lang="en-US" sz="3600" kern="1200" dirty="0">
                <a:solidFill>
                  <a:srgbClr val="FFFFFF"/>
                </a:solidFill>
                <a:latin typeface="Berlin Sans FB" panose="020E0602020502020306" pitchFamily="34" charset="0"/>
              </a:rPr>
            </a:br>
            <a:r>
              <a:rPr lang="en-US" sz="3600" kern="1200" dirty="0">
                <a:solidFill>
                  <a:srgbClr val="FFFFFF"/>
                </a:solidFill>
                <a:latin typeface="Berlin Sans FB" panose="020E0602020502020306" pitchFamily="34" charset="0"/>
              </a:rPr>
              <a:t>complessivo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9C4AC02-59F7-4BEB-B4C6-3109BFA77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459" y="120117"/>
            <a:ext cx="5963539" cy="6617766"/>
          </a:xfrm>
          <a:prstGeom prst="rect">
            <a:avLst/>
          </a:prstGeom>
        </p:spPr>
      </p:pic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B3DFB989-1AD6-44D5-B0A8-7262DE571F2F}"/>
              </a:ext>
            </a:extLst>
          </p:cNvPr>
          <p:cNvSpPr txBox="1"/>
          <p:nvPr/>
        </p:nvSpPr>
        <p:spPr>
          <a:xfrm>
            <a:off x="16994" y="1032808"/>
            <a:ext cx="577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Berlin Sans FB" panose="020E0602020502020306" pitchFamily="34" charset="0"/>
              </a:rPr>
              <a:t>CSS</a:t>
            </a:r>
            <a:endParaRPr lang="it-IT" sz="2000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4C46B2E-D32D-41B4-984A-9E434BF2D5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2" y="1785853"/>
            <a:ext cx="2482935" cy="4742133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7CFC70B-25C9-49E0-BCA4-E2D6936E80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59" y="4864571"/>
            <a:ext cx="2031594" cy="192529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8F6261C-9576-40BF-8C13-5C8A5CB0A3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59" y="100065"/>
            <a:ext cx="1795767" cy="175087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7C06F13A-21C3-4807-BFAD-21418E87D8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759" y="1880067"/>
            <a:ext cx="2247170" cy="291636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CB2B21D-F2B6-4BB5-8A58-B75B75A28B0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839"/>
          <a:stretch/>
        </p:blipFill>
        <p:spPr>
          <a:xfrm>
            <a:off x="4620765" y="3765248"/>
            <a:ext cx="2247170" cy="1638194"/>
          </a:xfrm>
          <a:prstGeom prst="rect">
            <a:avLst/>
          </a:prstGeom>
        </p:spPr>
      </p:pic>
      <p:pic>
        <p:nvPicPr>
          <p:cNvPr id="22" name="Immagine 21">
            <a:extLst>
              <a:ext uri="{FF2B5EF4-FFF2-40B4-BE49-F238E27FC236}">
                <a16:creationId xmlns:a16="http://schemas.microsoft.com/office/drawing/2014/main" id="{40A942B1-0A87-4CED-9982-DB22CEDB01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48" r="7106"/>
          <a:stretch/>
        </p:blipFill>
        <p:spPr>
          <a:xfrm>
            <a:off x="4620765" y="5454881"/>
            <a:ext cx="2087486" cy="133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123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6834" y="487763"/>
            <a:ext cx="8818360" cy="59878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FFFFFF"/>
                </a:solidFill>
                <a:latin typeface="Berlin Sans FB" panose="020E0602020502020306" pitchFamily="34" charset="0"/>
              </a:rPr>
              <a:t>File con i singoli contenuti (costant.js)</a:t>
            </a:r>
            <a:endParaRPr lang="en-US" sz="3600" kern="1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6676E27-E27D-43BC-BD14-A3BA5B8D6B92}"/>
              </a:ext>
            </a:extLst>
          </p:cNvPr>
          <p:cNvSpPr txBox="1"/>
          <p:nvPr/>
        </p:nvSpPr>
        <p:spPr>
          <a:xfrm>
            <a:off x="8128856" y="1693243"/>
            <a:ext cx="3189559" cy="489364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Ho creato un file: ‘costants.js’ in cui ho inserito il contenuto da caricare dinamicamente. 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Ho aggiunto questo file </a:t>
            </a:r>
            <a:r>
              <a:rPr lang="it-IT" sz="2400" dirty="0" err="1">
                <a:solidFill>
                  <a:schemeClr val="bg1"/>
                </a:solidFill>
              </a:rPr>
              <a:t>js</a:t>
            </a:r>
            <a:r>
              <a:rPr lang="it-IT" sz="2400" dirty="0">
                <a:solidFill>
                  <a:schemeClr val="bg1"/>
                </a:solidFill>
              </a:rPr>
              <a:t> </a:t>
            </a:r>
            <a:r>
              <a:rPr lang="it-IT" sz="2400" dirty="0" err="1">
                <a:solidFill>
                  <a:schemeClr val="bg1"/>
                </a:solidFill>
              </a:rPr>
              <a:t>all’html</a:t>
            </a:r>
            <a:r>
              <a:rPr lang="it-IT" sz="2400" dirty="0">
                <a:solidFill>
                  <a:schemeClr val="bg1"/>
                </a:solidFill>
              </a:rPr>
              <a:t> nel head.</a:t>
            </a:r>
          </a:p>
          <a:p>
            <a:pPr algn="ctr"/>
            <a:r>
              <a:rPr lang="it-IT" sz="2400" dirty="0">
                <a:solidFill>
                  <a:schemeClr val="bg1"/>
                </a:solidFill>
              </a:rPr>
              <a:t>Ho usato la variabile BOX nella funzione vista precedentemente per inserire le singole informazioni di ogni banca.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F937B45-E1F0-4FF2-8BC5-91F0676F2A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" y="2070292"/>
            <a:ext cx="7886007" cy="4139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3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59" y="78256"/>
            <a:ext cx="8818360" cy="59878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  <a:t>Caricamento (dinamico) dei contenuti</a:t>
            </a:r>
            <a:r>
              <a:rPr lang="en-US" sz="2800" dirty="0">
                <a:solidFill>
                  <a:srgbClr val="FFFFFF"/>
                </a:solidFill>
                <a:latin typeface="Berlin Sans FB" panose="020E0602020502020306" pitchFamily="34" charset="0"/>
              </a:rPr>
              <a:t> </a:t>
            </a:r>
            <a:br>
              <a:rPr lang="en-US" sz="2800" dirty="0">
                <a:solidFill>
                  <a:srgbClr val="FFFFFF"/>
                </a:solidFill>
                <a:latin typeface="Berlin Sans FB" panose="020E0602020502020306" pitchFamily="34" charset="0"/>
              </a:rPr>
            </a:br>
            <a:r>
              <a:rPr lang="en-US" sz="2000" dirty="0">
                <a:solidFill>
                  <a:srgbClr val="FFFFFF"/>
                </a:solidFill>
                <a:latin typeface="Berlin Sans FB" panose="020E0602020502020306" pitchFamily="34" charset="0"/>
              </a:rPr>
              <a:t>Funzione js</a:t>
            </a:r>
            <a:endParaRPr lang="en-US" sz="2800" kern="1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456A187-11AF-42D0-941E-E0ACDFDED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9" y="717714"/>
            <a:ext cx="5752539" cy="5951913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326E813E-F8EB-4FD6-80D8-5433E70641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060" y="1693243"/>
            <a:ext cx="3829584" cy="4324954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B78C7E21-37B2-4EEA-B54F-B6DC6FCB3D1C}"/>
              </a:ext>
            </a:extLst>
          </p:cNvPr>
          <p:cNvSpPr/>
          <p:nvPr/>
        </p:nvSpPr>
        <p:spPr>
          <a:xfrm>
            <a:off x="8470669" y="2310938"/>
            <a:ext cx="1479666" cy="34082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166DDA96-A503-445E-9FCE-43D8AC7CBC2D}"/>
              </a:ext>
            </a:extLst>
          </p:cNvPr>
          <p:cNvCxnSpPr>
            <a:cxnSpLocks/>
          </p:cNvCxnSpPr>
          <p:nvPr/>
        </p:nvCxnSpPr>
        <p:spPr>
          <a:xfrm flipH="1">
            <a:off x="7614458" y="2651760"/>
            <a:ext cx="871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49E1485-C3F5-4467-8E0D-17ACB78A7981}"/>
              </a:ext>
            </a:extLst>
          </p:cNvPr>
          <p:cNvSpPr txBox="1"/>
          <p:nvPr/>
        </p:nvSpPr>
        <p:spPr>
          <a:xfrm>
            <a:off x="6170823" y="2282428"/>
            <a:ext cx="16686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rgbClr val="0070C0"/>
                </a:solidFill>
              </a:rPr>
              <a:t>nome</a:t>
            </a:r>
            <a:r>
              <a:rPr lang="it-IT" sz="1600" dirty="0"/>
              <a:t> [</a:t>
            </a:r>
            <a:r>
              <a:rPr lang="it-IT" sz="1600" dirty="0">
                <a:solidFill>
                  <a:srgbClr val="FF5050"/>
                </a:solidFill>
              </a:rPr>
              <a:t>h1</a:t>
            </a:r>
            <a:r>
              <a:rPr lang="it-IT" sz="1600" dirty="0"/>
              <a:t>] (titolo)</a:t>
            </a: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6BFADBBF-7014-4D8B-8D48-079852D01596}"/>
              </a:ext>
            </a:extLst>
          </p:cNvPr>
          <p:cNvSpPr/>
          <p:nvPr/>
        </p:nvSpPr>
        <p:spPr>
          <a:xfrm>
            <a:off x="8486020" y="3150524"/>
            <a:ext cx="2686285" cy="148795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CD904C2F-1336-4658-9357-414280135F5C}"/>
              </a:ext>
            </a:extLst>
          </p:cNvPr>
          <p:cNvCxnSpPr>
            <a:cxnSpLocks/>
          </p:cNvCxnSpPr>
          <p:nvPr/>
        </p:nvCxnSpPr>
        <p:spPr>
          <a:xfrm flipH="1" flipV="1">
            <a:off x="7464829" y="4638476"/>
            <a:ext cx="1099808" cy="2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9A606835-0385-496D-95D3-32E8611C772E}"/>
              </a:ext>
            </a:extLst>
          </p:cNvPr>
          <p:cNvSpPr txBox="1"/>
          <p:nvPr/>
        </p:nvSpPr>
        <p:spPr>
          <a:xfrm>
            <a:off x="6051323" y="4262666"/>
            <a:ext cx="20009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rgbClr val="0070C0"/>
                </a:solidFill>
              </a:rPr>
              <a:t>foto</a:t>
            </a:r>
            <a:r>
              <a:rPr lang="it-IT" sz="1600" dirty="0"/>
              <a:t> [</a:t>
            </a:r>
            <a:r>
              <a:rPr lang="it-IT" sz="1600" dirty="0" err="1">
                <a:solidFill>
                  <a:srgbClr val="FF5050"/>
                </a:solidFill>
              </a:rPr>
              <a:t>img</a:t>
            </a:r>
            <a:r>
              <a:rPr lang="it-IT" sz="1600" dirty="0"/>
              <a:t>] (immagine)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64CA635F-2692-4955-A7EB-2B6C6B5AC340}"/>
              </a:ext>
            </a:extLst>
          </p:cNvPr>
          <p:cNvSpPr/>
          <p:nvPr/>
        </p:nvSpPr>
        <p:spPr>
          <a:xfrm>
            <a:off x="9974992" y="2307367"/>
            <a:ext cx="290945" cy="34082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7FFB8254-A23C-4738-A12C-6D872ACF998D}"/>
              </a:ext>
            </a:extLst>
          </p:cNvPr>
          <p:cNvCxnSpPr>
            <a:cxnSpLocks/>
          </p:cNvCxnSpPr>
          <p:nvPr/>
        </p:nvCxnSpPr>
        <p:spPr>
          <a:xfrm flipH="1">
            <a:off x="7614458" y="2648189"/>
            <a:ext cx="2525345" cy="505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5D7E2C91-C534-42A9-8315-77010D7D5C04}"/>
              </a:ext>
            </a:extLst>
          </p:cNvPr>
          <p:cNvSpPr txBox="1"/>
          <p:nvPr/>
        </p:nvSpPr>
        <p:spPr>
          <a:xfrm>
            <a:off x="6076473" y="3107393"/>
            <a:ext cx="20657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solidFill>
                  <a:srgbClr val="0070C0"/>
                </a:solidFill>
              </a:rPr>
              <a:t>stella</a:t>
            </a:r>
            <a:r>
              <a:rPr lang="it-IT" sz="1600" dirty="0"/>
              <a:t> [</a:t>
            </a:r>
            <a:r>
              <a:rPr lang="it-IT" sz="1600" dirty="0" err="1">
                <a:solidFill>
                  <a:srgbClr val="FF5050"/>
                </a:solidFill>
              </a:rPr>
              <a:t>img</a:t>
            </a:r>
            <a:r>
              <a:rPr lang="it-IT" sz="1600" dirty="0"/>
              <a:t>] (al click</a:t>
            </a:r>
          </a:p>
          <a:p>
            <a:r>
              <a:rPr lang="it-IT" sz="1600" dirty="0"/>
              <a:t>                  aggiungi ai</a:t>
            </a:r>
          </a:p>
          <a:p>
            <a:r>
              <a:rPr lang="it-IT" sz="1600" dirty="0"/>
              <a:t>                    preferiti)</a:t>
            </a:r>
          </a:p>
        </p:txBody>
      </p:sp>
      <p:sp>
        <p:nvSpPr>
          <p:cNvPr id="29" name="Rettangolo 28">
            <a:extLst>
              <a:ext uri="{FF2B5EF4-FFF2-40B4-BE49-F238E27FC236}">
                <a16:creationId xmlns:a16="http://schemas.microsoft.com/office/drawing/2014/main" id="{D1E85C0F-B479-452E-A9A9-DBDBD4DB1FE7}"/>
              </a:ext>
            </a:extLst>
          </p:cNvPr>
          <p:cNvSpPr/>
          <p:nvPr/>
        </p:nvSpPr>
        <p:spPr>
          <a:xfrm>
            <a:off x="8470669" y="5270269"/>
            <a:ext cx="1795268" cy="271548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5" name="Connettore 2 34">
            <a:extLst>
              <a:ext uri="{FF2B5EF4-FFF2-40B4-BE49-F238E27FC236}">
                <a16:creationId xmlns:a16="http://schemas.microsoft.com/office/drawing/2014/main" id="{09B0D9FE-5A87-4DCC-B780-73F81A531F9E}"/>
              </a:ext>
            </a:extLst>
          </p:cNvPr>
          <p:cNvCxnSpPr>
            <a:cxnSpLocks/>
          </p:cNvCxnSpPr>
          <p:nvPr/>
        </p:nvCxnSpPr>
        <p:spPr>
          <a:xfrm flipH="1" flipV="1">
            <a:off x="7497704" y="5541817"/>
            <a:ext cx="1216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1DA8D85E-23BF-4415-B684-2D59C71AF04F}"/>
              </a:ext>
            </a:extLst>
          </p:cNvPr>
          <p:cNvSpPr txBox="1"/>
          <p:nvPr/>
        </p:nvSpPr>
        <p:spPr>
          <a:xfrm>
            <a:off x="6076473" y="5008918"/>
            <a:ext cx="2252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rgbClr val="0070C0"/>
                </a:solidFill>
              </a:rPr>
              <a:t>tasto</a:t>
            </a:r>
            <a:r>
              <a:rPr lang="it-IT" sz="1600" dirty="0"/>
              <a:t> [</a:t>
            </a:r>
            <a:r>
              <a:rPr lang="it-IT" sz="1600" dirty="0" err="1">
                <a:solidFill>
                  <a:srgbClr val="FF5050"/>
                </a:solidFill>
              </a:rPr>
              <a:t>span</a:t>
            </a:r>
            <a:r>
              <a:rPr lang="it-IT" sz="1600" dirty="0"/>
              <a:t>] (al click</a:t>
            </a:r>
          </a:p>
          <a:p>
            <a:r>
              <a:rPr lang="it-IT" sz="1600" dirty="0"/>
              <a:t>	   descrizione)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C2684D87-E298-4580-8C11-1C24BD51E1DE}"/>
              </a:ext>
            </a:extLst>
          </p:cNvPr>
          <p:cNvSpPr txBox="1"/>
          <p:nvPr/>
        </p:nvSpPr>
        <p:spPr>
          <a:xfrm>
            <a:off x="6139438" y="5372540"/>
            <a:ext cx="8203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rgbClr val="0070C0"/>
                </a:solidFill>
              </a:rPr>
              <a:t>info</a:t>
            </a:r>
            <a:r>
              <a:rPr lang="it-IT" sz="1600" dirty="0"/>
              <a:t> [</a:t>
            </a:r>
            <a:r>
              <a:rPr lang="it-IT" sz="1600" dirty="0">
                <a:solidFill>
                  <a:srgbClr val="FF5050"/>
                </a:solidFill>
              </a:rPr>
              <a:t>a</a:t>
            </a:r>
            <a:r>
              <a:rPr lang="it-IT" sz="1600" dirty="0"/>
              <a:t>] </a:t>
            </a:r>
          </a:p>
        </p:txBody>
      </p: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08C9E604-9939-4943-A2D0-8D54A9A86CD6}"/>
              </a:ext>
            </a:extLst>
          </p:cNvPr>
          <p:cNvCxnSpPr>
            <a:cxnSpLocks/>
          </p:cNvCxnSpPr>
          <p:nvPr/>
        </p:nvCxnSpPr>
        <p:spPr>
          <a:xfrm flipH="1" flipV="1">
            <a:off x="7614458" y="1920240"/>
            <a:ext cx="758538" cy="218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6B446227-046D-4CB7-885B-4A1CB6CDEA6B}"/>
              </a:ext>
            </a:extLst>
          </p:cNvPr>
          <p:cNvSpPr txBox="1"/>
          <p:nvPr/>
        </p:nvSpPr>
        <p:spPr>
          <a:xfrm>
            <a:off x="7019969" y="1612459"/>
            <a:ext cx="849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rgbClr val="0070C0"/>
                </a:solidFill>
              </a:rPr>
              <a:t>div</a:t>
            </a:r>
            <a:r>
              <a:rPr lang="it-IT" sz="1600" dirty="0"/>
              <a:t> [</a:t>
            </a:r>
            <a:r>
              <a:rPr lang="it-IT" sz="1600" dirty="0">
                <a:solidFill>
                  <a:srgbClr val="FF5050"/>
                </a:solidFill>
              </a:rPr>
              <a:t>div</a:t>
            </a:r>
            <a:r>
              <a:rPr lang="it-IT" sz="1600" dirty="0"/>
              <a:t>]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96676E27-E27D-43BC-BD14-A3BA5B8D6B92}"/>
              </a:ext>
            </a:extLst>
          </p:cNvPr>
          <p:cNvSpPr txBox="1"/>
          <p:nvPr/>
        </p:nvSpPr>
        <p:spPr>
          <a:xfrm>
            <a:off x="8564637" y="1240690"/>
            <a:ext cx="2354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Esempio di contenitore</a:t>
            </a:r>
          </a:p>
        </p:txBody>
      </p:sp>
    </p:spTree>
    <p:extLst>
      <p:ext uri="{BB962C8B-B14F-4D97-AF65-F5344CB8AC3E}">
        <p14:creationId xmlns:p14="http://schemas.microsoft.com/office/powerpoint/2010/main" val="2558666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DDA709-6242-4074-9836-300C2531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62" y="446595"/>
            <a:ext cx="8818563" cy="59848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  <a:t>Maggiori informazioni</a:t>
            </a:r>
            <a:br>
              <a:rPr lang="en-US" sz="2800" dirty="0">
                <a:solidFill>
                  <a:srgbClr val="FFFFFF"/>
                </a:solidFill>
                <a:latin typeface="Berlin Sans FB" panose="020E0602020502020306" pitchFamily="34" charset="0"/>
              </a:rPr>
            </a:br>
            <a:r>
              <a:rPr lang="en-US" sz="2000" dirty="0">
                <a:solidFill>
                  <a:srgbClr val="FFFFFF"/>
                </a:solidFill>
                <a:latin typeface="Berlin Sans FB" panose="020E0602020502020306" pitchFamily="34" charset="0"/>
              </a:rPr>
              <a:t>Funzione js</a:t>
            </a:r>
            <a:endParaRPr lang="en-US" sz="2800" kern="1200" dirty="0">
              <a:solidFill>
                <a:srgbClr val="FFFFFF"/>
              </a:solidFill>
              <a:latin typeface="Berlin Sans FB" panose="020E0602020502020306" pitchFamily="34" charset="0"/>
            </a:endParaRP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BEE1EA2-5B92-4F73-910B-5EBF0CF90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39" y="2020905"/>
            <a:ext cx="5559759" cy="4077156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E9239795-972E-48A1-BF41-5B81B943F2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82"/>
          <a:stretch/>
        </p:blipFill>
        <p:spPr>
          <a:xfrm>
            <a:off x="6863829" y="2939766"/>
            <a:ext cx="4480391" cy="3780272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0BFD195-309F-4B7A-8A3B-0A136EED5502}"/>
              </a:ext>
            </a:extLst>
          </p:cNvPr>
          <p:cNvSpPr txBox="1"/>
          <p:nvPr/>
        </p:nvSpPr>
        <p:spPr>
          <a:xfrm>
            <a:off x="6961341" y="1657696"/>
            <a:ext cx="4285365" cy="120032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Al click su ‘maggiori informazioni’ verrà mostrata la descrizione della banca che potrà essere nascosta cliccando nuovamente sul tasto</a:t>
            </a:r>
          </a:p>
        </p:txBody>
      </p:sp>
    </p:spTree>
    <p:extLst>
      <p:ext uri="{BB962C8B-B14F-4D97-AF65-F5344CB8AC3E}">
        <p14:creationId xmlns:p14="http://schemas.microsoft.com/office/powerpoint/2010/main" val="3182670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DDA709-6242-4074-9836-300C2531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9" y="268077"/>
            <a:ext cx="2928793" cy="84649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  <a:t>Aggiungi ai preferiti</a:t>
            </a:r>
            <a:br>
              <a:rPr lang="en-US" sz="2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</a:br>
            <a:r>
              <a:rPr lang="en-US" sz="2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  <a:t>Funzione js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DFA6361-1BA4-4FD6-B7C4-1C28081CD0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955" y="92957"/>
            <a:ext cx="4050828" cy="3141211"/>
          </a:xfrm>
          <a:prstGeom prst="rect">
            <a:avLst/>
          </a:prstGeom>
        </p:spPr>
      </p:pic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8D27020E-6405-4388-B78F-8A2FB8216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955" y="3159562"/>
            <a:ext cx="4050828" cy="3605481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E9A2E5A-DF16-41A8-9ED2-BA8ECF98D1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5" t="15615" r="22652" b="13260"/>
          <a:stretch/>
        </p:blipFill>
        <p:spPr>
          <a:xfrm>
            <a:off x="6288041" y="2827344"/>
            <a:ext cx="5859699" cy="381563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3A05AB3-60DD-42FA-AFEA-ED7BC220EE80}"/>
              </a:ext>
            </a:extLst>
          </p:cNvPr>
          <p:cNvSpPr txBox="1"/>
          <p:nvPr/>
        </p:nvSpPr>
        <p:spPr>
          <a:xfrm>
            <a:off x="6288040" y="1554512"/>
            <a:ext cx="5773726" cy="1323439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</a:rPr>
              <a:t>Nella funzione per aggiungere ai preferiti seleziono gli elementi HTML (come </a:t>
            </a:r>
            <a:r>
              <a:rPr lang="it-IT" sz="1600" dirty="0" err="1">
                <a:solidFill>
                  <a:schemeClr val="bg1"/>
                </a:solidFill>
              </a:rPr>
              <a:t>section</a:t>
            </a:r>
            <a:r>
              <a:rPr lang="it-IT" sz="1600" dirty="0">
                <a:solidFill>
                  <a:schemeClr val="bg1"/>
                </a:solidFill>
              </a:rPr>
              <a:t> e div) e creo i singoli box da inserire non appena si clicca sulla stella. Dentro il ciclo for carico i contenuti dinamicamente prendendoli dal file costant.js. Infine assegno/rimuovo l’evento al click</a:t>
            </a:r>
          </a:p>
        </p:txBody>
      </p:sp>
    </p:spTree>
    <p:extLst>
      <p:ext uri="{BB962C8B-B14F-4D97-AF65-F5344CB8AC3E}">
        <p14:creationId xmlns:p14="http://schemas.microsoft.com/office/powerpoint/2010/main" val="2186201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199E1B1-A8C0-4FE8-A5A8-1CB41D69F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A8DE83-DE75-4B41-9DB4-A7EC0B0DE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8856" cy="1575461"/>
          </a:xfrm>
          <a:prstGeom prst="rect">
            <a:avLst/>
          </a:prstGeom>
          <a:gradFill>
            <a:gsLst>
              <a:gs pos="0">
                <a:schemeClr val="accent1">
                  <a:alpha val="41000"/>
                </a:schemeClr>
              </a:gs>
              <a:gs pos="74000">
                <a:schemeClr val="accent1">
                  <a:lumMod val="60000"/>
                  <a:lumOff val="40000"/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009A0A-BEF5-4EAC-AF15-E4F9F002E2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12192002" cy="1574311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78000">
                <a:schemeClr val="accent1">
                  <a:alpha val="1500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DDA709-6242-4074-9836-300C25315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89" y="268077"/>
            <a:ext cx="4827069" cy="846496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2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  <a:t>Rimuovi dai preferiti</a:t>
            </a:r>
            <a:br>
              <a:rPr lang="en-US" sz="2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</a:br>
            <a:r>
              <a:rPr lang="en-US" sz="2800" kern="1200" dirty="0">
                <a:solidFill>
                  <a:srgbClr val="FFFFFF"/>
                </a:solidFill>
                <a:latin typeface="Berlin Sans FB" panose="020E0602020502020306" pitchFamily="34" charset="0"/>
              </a:rPr>
              <a:t>Funzione js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CE9A2E5A-DF16-41A8-9ED2-BA8ECF98D1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5" t="15615" r="22652" b="13260"/>
          <a:stretch/>
        </p:blipFill>
        <p:spPr>
          <a:xfrm>
            <a:off x="6028691" y="2936554"/>
            <a:ext cx="5859699" cy="3815634"/>
          </a:xfrm>
          <a:prstGeom prst="rect">
            <a:avLst/>
          </a:prstGeom>
        </p:spPr>
      </p:pic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0775A56-CE93-4816-9B82-B75BC5A38E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58" y="1130361"/>
            <a:ext cx="5129025" cy="562182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47D9304-F38F-421F-B470-1FFC85BD72B1}"/>
              </a:ext>
            </a:extLst>
          </p:cNvPr>
          <p:cNvSpPr txBox="1"/>
          <p:nvPr/>
        </p:nvSpPr>
        <p:spPr>
          <a:xfrm>
            <a:off x="6071677" y="1261082"/>
            <a:ext cx="5773726" cy="156966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chemeClr val="bg1"/>
                </a:solidFill>
              </a:rPr>
              <a:t>Nella funzione per rimuovere dai preferiti seleziono gli elementi HTML (come </a:t>
            </a:r>
            <a:r>
              <a:rPr lang="it-IT" sz="1600" dirty="0" err="1">
                <a:solidFill>
                  <a:schemeClr val="bg1"/>
                </a:solidFill>
              </a:rPr>
              <a:t>section</a:t>
            </a:r>
            <a:r>
              <a:rPr lang="it-IT" sz="1600" dirty="0">
                <a:solidFill>
                  <a:schemeClr val="bg1"/>
                </a:solidFill>
              </a:rPr>
              <a:t> e div) e dentro il ciclo for rendo di nuovo cliccabile la stella di ogni box. Poi seleziono i singoli div che devono essere rimossi dalla sezione preferiti ed infine verifico: se è l’ultimo box allora la sezione verrà nascosta perché vuota. Altrimenti verrà solamente rimosso</a:t>
            </a:r>
          </a:p>
        </p:txBody>
      </p:sp>
    </p:spTree>
    <p:extLst>
      <p:ext uri="{BB962C8B-B14F-4D97-AF65-F5344CB8AC3E}">
        <p14:creationId xmlns:p14="http://schemas.microsoft.com/office/powerpoint/2010/main" val="835500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E5E9F0"/>
      </a:dk1>
      <a:lt1>
        <a:sysClr val="window" lastClr="2E344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TM04033917[[fn=Berlino]]</Template>
  <TotalTime>172</TotalTime>
  <Words>363</Words>
  <Application>Microsoft Office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5" baseType="lpstr">
      <vt:lpstr>Arial</vt:lpstr>
      <vt:lpstr>Berlin Sans FB</vt:lpstr>
      <vt:lpstr>Calibri</vt:lpstr>
      <vt:lpstr>Calibri Light</vt:lpstr>
      <vt:lpstr>Office Theme</vt:lpstr>
      <vt:lpstr>MHW2</vt:lpstr>
      <vt:lpstr>Descrizione del progetto</vt:lpstr>
      <vt:lpstr>Layout  complessivo</vt:lpstr>
      <vt:lpstr>Layout  complessivo</vt:lpstr>
      <vt:lpstr>File con i singoli contenuti (costant.js)</vt:lpstr>
      <vt:lpstr>Caricamento (dinamico) dei contenuti  Funzione js</vt:lpstr>
      <vt:lpstr>Maggiori informazioni Funzione js</vt:lpstr>
      <vt:lpstr>Aggiungi ai preferiti Funzione js</vt:lpstr>
      <vt:lpstr>Rimuovi dai preferiti Funzione js</vt:lpstr>
      <vt:lpstr>Barra di ricerca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LORENZO TOMASELLO</cp:lastModifiedBy>
  <cp:revision>19</cp:revision>
  <dcterms:created xsi:type="dcterms:W3CDTF">2021-03-24T16:57:46Z</dcterms:created>
  <dcterms:modified xsi:type="dcterms:W3CDTF">2021-04-12T09:13:48Z</dcterms:modified>
</cp:coreProperties>
</file>